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4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115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91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891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830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23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674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1677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33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32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7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315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74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60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89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171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62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679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E1EB37-566B-46F9-9BB7-53D5ACA20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3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D0E0-D3A1-4DB4-A7DC-218159A31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SDG 3: Good Health &amp; Well-Being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A40BC-D371-47B5-BCBD-CA52AF693B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Disaster impacts: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Higher mortality &amp; injuries</a:t>
            </a:r>
          </a:p>
          <a:p>
            <a:pPr lvl="1"/>
            <a:r>
              <a:rPr lang="en-US" dirty="0"/>
              <a:t>Outbreak risks: cholera, dengue, measles</a:t>
            </a:r>
          </a:p>
          <a:p>
            <a:pPr lvl="1"/>
            <a:r>
              <a:rPr lang="en-US" dirty="0"/>
              <a:t>Mental health issues</a:t>
            </a:r>
          </a:p>
          <a:p>
            <a:pPr lvl="1"/>
            <a:r>
              <a:rPr lang="en-US" dirty="0"/>
              <a:t>Interrupted essential services</a:t>
            </a:r>
            <a:br>
              <a:rPr lang="en-US" dirty="0"/>
            </a:br>
            <a:endParaRPr lang="en-US" dirty="0"/>
          </a:p>
          <a:p>
            <a:pPr marL="457200" lvl="1" indent="0">
              <a:buNone/>
            </a:pPr>
            <a:r>
              <a:rPr lang="en-US" dirty="0"/>
              <a:t>Key focus: </a:t>
            </a:r>
            <a:r>
              <a:rPr lang="en-US" b="1" dirty="0"/>
              <a:t>SDG 3.d — Strengthening health system resilience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193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5B509-BBE6-4A94-8B4A-D1088AB95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SDG 3.d and PHC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8787AB-89F4-4A61-A8DA-B8481FD24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Health risk preparedness at PHC includes: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Emergency plans &amp; drills</a:t>
            </a:r>
          </a:p>
          <a:p>
            <a:pPr lvl="1"/>
            <a:r>
              <a:rPr lang="en-US" dirty="0"/>
              <a:t>Surveillance and early warning</a:t>
            </a:r>
          </a:p>
          <a:p>
            <a:pPr lvl="1"/>
            <a:r>
              <a:rPr lang="en-US" dirty="0"/>
              <a:t>Stockpiling essential supplies</a:t>
            </a:r>
          </a:p>
          <a:p>
            <a:pPr lvl="1"/>
            <a:r>
              <a:rPr lang="en-US" dirty="0"/>
              <a:t>Safe infrastructure</a:t>
            </a:r>
          </a:p>
          <a:p>
            <a:pPr lvl="1"/>
            <a:r>
              <a:rPr lang="en-US" dirty="0"/>
              <a:t>Clear referral pathways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560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70460-762C-40B8-90BB-B9DCB5B08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SDG 11: Sustainable Cities &amp; Communities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0B6EB-BA24-4E4D-B8A2-0564090E40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Disasters affect:</a:t>
            </a:r>
          </a:p>
          <a:p>
            <a:pPr lvl="1"/>
            <a:r>
              <a:rPr lang="en-US" dirty="0"/>
              <a:t>Housing</a:t>
            </a:r>
          </a:p>
          <a:p>
            <a:pPr lvl="1"/>
            <a:r>
              <a:rPr lang="en-US" dirty="0"/>
              <a:t>Water &amp; sanitation</a:t>
            </a:r>
          </a:p>
          <a:p>
            <a:pPr lvl="1"/>
            <a:r>
              <a:rPr lang="en-US" dirty="0"/>
              <a:t>Safety of settlements</a:t>
            </a:r>
            <a:br>
              <a:rPr lang="en-US" dirty="0"/>
            </a:br>
            <a:r>
              <a:rPr lang="en-US" dirty="0"/>
              <a:t>PHC role:</a:t>
            </a:r>
          </a:p>
          <a:p>
            <a:pPr lvl="1"/>
            <a:r>
              <a:rPr lang="en-US" dirty="0"/>
              <a:t>Community awareness</a:t>
            </a:r>
          </a:p>
          <a:p>
            <a:pPr lvl="1"/>
            <a:r>
              <a:rPr lang="en-US" dirty="0"/>
              <a:t>Disease surveillance in urban areas</a:t>
            </a:r>
          </a:p>
          <a:p>
            <a:pPr lvl="1"/>
            <a:r>
              <a:rPr lang="en-US" dirty="0"/>
              <a:t>Health services for displaced groups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658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66781-F856-4644-837A-57E26AD11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SDG 13: Climate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175CC4-71F7-44A5-ABB4-1D2003D7B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Climate-related disasters in KP:</a:t>
            </a:r>
          </a:p>
          <a:p>
            <a:pPr lvl="1"/>
            <a:r>
              <a:rPr lang="en-US" dirty="0"/>
              <a:t>Floods, heatwaves, droughts, vector-borne diseases</a:t>
            </a:r>
            <a:br>
              <a:rPr lang="en-US" dirty="0"/>
            </a:br>
            <a:r>
              <a:rPr lang="en-US" dirty="0"/>
              <a:t>PHC role:</a:t>
            </a:r>
          </a:p>
          <a:p>
            <a:pPr lvl="1"/>
            <a:r>
              <a:rPr lang="en-US" dirty="0"/>
              <a:t>Heatwave/winter preparedness</a:t>
            </a:r>
          </a:p>
          <a:p>
            <a:pPr lvl="1"/>
            <a:r>
              <a:rPr lang="en-US" dirty="0"/>
              <a:t>Climate-health education</a:t>
            </a:r>
          </a:p>
          <a:p>
            <a:pPr lvl="1"/>
            <a:r>
              <a:rPr lang="en-US" dirty="0"/>
              <a:t>Early warning &amp; disease control</a:t>
            </a:r>
          </a:p>
          <a:p>
            <a:pPr lvl="1"/>
            <a:r>
              <a:rPr lang="en-US" dirty="0"/>
              <a:t>Community mobilization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217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0661F-8410-4E9B-AF6F-EB8380E8F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UHC and Disasters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4CD76-8032-43E0-8083-B6040FE464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Disasters challenge Universal Health Coverage: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Service disruption</a:t>
            </a:r>
          </a:p>
          <a:p>
            <a:pPr lvl="1"/>
            <a:r>
              <a:rPr lang="en-US" dirty="0"/>
              <a:t>Increased financial hardship</a:t>
            </a:r>
          </a:p>
          <a:p>
            <a:pPr lvl="1"/>
            <a:r>
              <a:rPr lang="en-US" dirty="0"/>
              <a:t>Reduced access for vulnerable groups</a:t>
            </a:r>
            <a:br>
              <a:rPr lang="en-US" dirty="0"/>
            </a:br>
            <a:r>
              <a:rPr lang="en-US" dirty="0"/>
              <a:t>PHC support:</a:t>
            </a:r>
          </a:p>
          <a:p>
            <a:pPr lvl="1"/>
            <a:r>
              <a:rPr lang="en-US" dirty="0"/>
              <a:t>Continuity of essential care</a:t>
            </a:r>
          </a:p>
          <a:p>
            <a:pPr lvl="1"/>
            <a:r>
              <a:rPr lang="en-US" dirty="0"/>
              <a:t>Outreach services</a:t>
            </a:r>
          </a:p>
          <a:p>
            <a:pPr lvl="1"/>
            <a:r>
              <a:rPr lang="en-US" dirty="0"/>
              <a:t>Early detection &amp; referral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5189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CAC19-59A0-4AA8-8659-B950B8B59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PHC as First Line of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13CDC-9C79-4C12-B6EE-C142F45D08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PHC contributions to SDGs during disasters: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Triage &amp; first aid</a:t>
            </a:r>
          </a:p>
          <a:p>
            <a:pPr lvl="1"/>
            <a:r>
              <a:rPr lang="en-US" dirty="0"/>
              <a:t>Outbreak detection</a:t>
            </a:r>
          </a:p>
          <a:p>
            <a:pPr lvl="1"/>
            <a:r>
              <a:rPr lang="en-US" dirty="0"/>
              <a:t>Maintaining ANC, EPI, NCD services</a:t>
            </a:r>
          </a:p>
          <a:p>
            <a:pPr lvl="1"/>
            <a:r>
              <a:rPr lang="en-US" dirty="0"/>
              <a:t>Risk communication</a:t>
            </a:r>
          </a:p>
          <a:p>
            <a:pPr lvl="1"/>
            <a:r>
              <a:rPr lang="en-US" dirty="0"/>
              <a:t>Coordination with DHO, PDMA, Rescue 1122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213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EFD47-A436-42B8-937C-F857025A7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Equity During Emergencies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F79A3-BE89-410D-9816-567844BFA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Vulnerable groups most affected:</a:t>
            </a:r>
          </a:p>
          <a:p>
            <a:pPr lvl="1"/>
            <a:r>
              <a:rPr lang="en-US" dirty="0"/>
              <a:t>Women, children, elderly</a:t>
            </a:r>
          </a:p>
          <a:p>
            <a:pPr lvl="1"/>
            <a:r>
              <a:rPr lang="en-US" dirty="0"/>
              <a:t>Poor/remote communities</a:t>
            </a:r>
          </a:p>
          <a:p>
            <a:pPr lvl="1"/>
            <a:r>
              <a:rPr lang="en-US" dirty="0"/>
              <a:t>IDPs, refugees, migrants</a:t>
            </a:r>
          </a:p>
          <a:p>
            <a:pPr lvl="1"/>
            <a:r>
              <a:rPr lang="en-US" dirty="0"/>
              <a:t>Persons with disabilities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PHC ensures:</a:t>
            </a:r>
          </a:p>
          <a:p>
            <a:pPr lvl="2"/>
            <a:r>
              <a:rPr lang="en-US" dirty="0"/>
              <a:t>Non-discriminatory access</a:t>
            </a:r>
          </a:p>
          <a:p>
            <a:pPr lvl="2"/>
            <a:r>
              <a:rPr lang="en-US" dirty="0"/>
              <a:t>Outreach services</a:t>
            </a:r>
          </a:p>
          <a:p>
            <a:pPr lvl="2"/>
            <a:r>
              <a:rPr lang="en-US" dirty="0"/>
              <a:t>Inclusive communication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29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BB65B-AF45-4B3A-9F37-F79BBCE45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D20F26-B7F7-4382-AB24-E8CBC88B13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Which SDGs are most affected by disasters in your area?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How can your PHC facility strengthen resilience (SDG 3.d)?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What challenges do communities face during emergencies?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What actions can improve climate and disaster preparedness?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795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9CA08-E889-4F11-8F7E-01CDFE969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489" y="452718"/>
            <a:ext cx="10114671" cy="140053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MODULE ONE</a:t>
            </a:r>
            <a:br>
              <a:rPr lang="en-US" sz="27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sz="27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INTRODUCTION TO DISASTERS AND THEIR IMPACT ON HEALTH</a:t>
            </a:r>
            <a:br>
              <a:rPr lang="en-US" sz="27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br>
              <a:rPr lang="en-US" sz="3100" b="1" dirty="0"/>
            </a:br>
            <a:r>
              <a:rPr lang="en-US" sz="2000" b="1" dirty="0"/>
              <a:t>SESSION 1.3</a:t>
            </a:r>
            <a:br>
              <a:rPr lang="en-US" sz="2000" dirty="0"/>
            </a:br>
            <a:r>
              <a:rPr lang="en-US" sz="2000" b="1" dirty="0"/>
              <a:t>DISASTERS AND SUSTAINABLE DEVELOPMENT GOALS (SDGs)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 descr="D:\Dr. Imran\Others\Consultancies\HCIP\5. Disaster Prepardness in PHCs\1.jpg">
            <a:extLst>
              <a:ext uri="{FF2B5EF4-FFF2-40B4-BE49-F238E27FC236}">
                <a16:creationId xmlns:a16="http://schemas.microsoft.com/office/drawing/2014/main" id="{C9E300EB-523E-467E-9BDE-C24CCE76B73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883" y="2552738"/>
            <a:ext cx="5502275" cy="36696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13418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18444-7B65-4DD3-B01D-E264A4482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E05F2F-95E6-4649-8D8F-ABFBC57C5FB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42" y="452718"/>
            <a:ext cx="11292578" cy="5952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4525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1C772-D69A-4AE7-9EA3-7388D0A46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80A6A9-38A6-42CE-83B5-CDFC26677B5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25120"/>
            <a:ext cx="5943600" cy="62077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927146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2B591-28CC-48A6-B775-BBD5687C0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C72B8-A527-4EDF-A9E7-EB3AE647E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Disasters threaten global development and community well-being</a:t>
            </a:r>
          </a:p>
          <a:p>
            <a:pPr lvl="0"/>
            <a:r>
              <a:rPr lang="en-US" dirty="0"/>
              <a:t>SDGs emphasize resilience, preparedness and inclusive development</a:t>
            </a:r>
          </a:p>
          <a:p>
            <a:pPr lvl="0"/>
            <a:r>
              <a:rPr lang="en-US" dirty="0"/>
              <a:t>PHC systems play a central role in preparedness and response</a:t>
            </a:r>
          </a:p>
          <a:p>
            <a:pPr lvl="0"/>
            <a:r>
              <a:rPr lang="en-US" dirty="0"/>
              <a:t>KP faces recurring floods, landslides, earthquakes and outbreaks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666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94ECD-B51F-4EDD-B755-F05BEB1B1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55A46-F28A-4CA1-B120-FB7D886A6C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Participants will be able to:</a:t>
            </a:r>
          </a:p>
          <a:p>
            <a:pPr lvl="1"/>
            <a:r>
              <a:rPr lang="en-US" dirty="0"/>
              <a:t>Understand links between disasters and SDGs</a:t>
            </a:r>
          </a:p>
          <a:p>
            <a:pPr lvl="1"/>
            <a:r>
              <a:rPr lang="en-US" dirty="0"/>
              <a:t>Identify SDGs related to PHC and emergencies</a:t>
            </a:r>
          </a:p>
          <a:p>
            <a:pPr lvl="1"/>
            <a:r>
              <a:rPr lang="en-US" dirty="0"/>
              <a:t>Explain PHC’s role in resilience</a:t>
            </a:r>
          </a:p>
          <a:p>
            <a:pPr lvl="1"/>
            <a:r>
              <a:rPr lang="en-US" dirty="0"/>
              <a:t>Describe how PHC workers support SDGs in KP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91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A458A-29A8-4E17-935F-0FC72FA2F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Disasters &amp;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A0CCA-1E80-49C8-9753-3D9E76172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Disasters reverse development gains:</a:t>
            </a:r>
          </a:p>
          <a:p>
            <a:pPr lvl="1"/>
            <a:r>
              <a:rPr lang="en-US" dirty="0"/>
              <a:t>Damage to infrastructure &amp; services</a:t>
            </a:r>
          </a:p>
          <a:p>
            <a:pPr lvl="1"/>
            <a:r>
              <a:rPr lang="en-US" dirty="0"/>
              <a:t>Increased disease burden</a:t>
            </a:r>
          </a:p>
          <a:p>
            <a:pPr lvl="1"/>
            <a:r>
              <a:rPr lang="en-US" dirty="0"/>
              <a:t>Food insecurity &amp; loss of livelihoods</a:t>
            </a:r>
          </a:p>
          <a:p>
            <a:pPr lvl="1"/>
            <a:r>
              <a:rPr lang="en-US" dirty="0"/>
              <a:t>Displacement and inequity</a:t>
            </a:r>
          </a:p>
          <a:p>
            <a:pPr lvl="1"/>
            <a:r>
              <a:rPr lang="en-US" dirty="0"/>
              <a:t>Reduced access to health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25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91EE8-93F3-4CAF-A377-A35746CA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on PHC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AF6852-B2D6-40F9-A09A-6E4B9CA7F8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Disruption of routine services (EPI, MCH, NCD care)</a:t>
            </a:r>
          </a:p>
          <a:p>
            <a:pPr lvl="1"/>
            <a:r>
              <a:rPr lang="en-US" dirty="0"/>
              <a:t>Increased demand for emergency care</a:t>
            </a:r>
          </a:p>
          <a:p>
            <a:pPr lvl="1"/>
            <a:r>
              <a:rPr lang="en-US" dirty="0"/>
              <a:t>Break in supply chains and medicine shortages</a:t>
            </a:r>
          </a:p>
          <a:p>
            <a:pPr lvl="1"/>
            <a:r>
              <a:rPr lang="en-US" dirty="0"/>
              <a:t>Surveillance challenges</a:t>
            </a:r>
          </a:p>
          <a:p>
            <a:pPr lvl="1"/>
            <a:r>
              <a:rPr lang="en-US" dirty="0"/>
              <a:t>Overburdened health staff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725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EAE0D-F43F-47AC-874D-3E3908276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SDGs Directly Linked to Disasters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9048A-0DFF-4DE0-B3D9-F95708F67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Most relevant goals:</a:t>
            </a:r>
          </a:p>
          <a:p>
            <a:pPr lvl="1"/>
            <a:r>
              <a:rPr lang="en-US" b="1" dirty="0"/>
              <a:t>SDG 3:</a:t>
            </a:r>
            <a:r>
              <a:rPr lang="en-US" dirty="0"/>
              <a:t> Good Health &amp; Well-Being</a:t>
            </a:r>
          </a:p>
          <a:p>
            <a:pPr lvl="1"/>
            <a:r>
              <a:rPr lang="en-US" b="1" dirty="0"/>
              <a:t>SDG 11:</a:t>
            </a:r>
            <a:r>
              <a:rPr lang="en-US" dirty="0"/>
              <a:t> Sustainable Cities &amp; Communities</a:t>
            </a:r>
          </a:p>
          <a:p>
            <a:pPr lvl="1"/>
            <a:r>
              <a:rPr lang="en-US" b="1" dirty="0"/>
              <a:t>SDG 13:</a:t>
            </a:r>
            <a:r>
              <a:rPr lang="en-US" dirty="0"/>
              <a:t> Climate Action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7352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</TotalTime>
  <Words>470</Words>
  <Application>Microsoft Office PowerPoint</Application>
  <PresentationFormat>Widescreen</PresentationFormat>
  <Paragraphs>94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Ion</vt:lpstr>
      <vt:lpstr>PowerPoint Presentation</vt:lpstr>
      <vt:lpstr>MODULE ONE INTRODUCTION TO DISASTERS AND THEIR IMPACT ON HEALTH  SESSION 1.3 DISASTERS AND SUSTAINABLE DEVELOPMENT GOALS (SDGs) </vt:lpstr>
      <vt:lpstr>PowerPoint Presentation</vt:lpstr>
      <vt:lpstr>PowerPoint Presentation</vt:lpstr>
      <vt:lpstr>Introduction</vt:lpstr>
      <vt:lpstr>Learning Objectives</vt:lpstr>
      <vt:lpstr>Disasters &amp; Development</vt:lpstr>
      <vt:lpstr>Impact on PHC Services</vt:lpstr>
      <vt:lpstr>SDGs Directly Linked to Disasters</vt:lpstr>
      <vt:lpstr>SDG 3: Good Health &amp; Well-Being</vt:lpstr>
      <vt:lpstr>SDG 3.d and PHC</vt:lpstr>
      <vt:lpstr>SDG 11: Sustainable Cities &amp; Communities</vt:lpstr>
      <vt:lpstr>SDG 13: Climate Action</vt:lpstr>
      <vt:lpstr>UHC and Disasters</vt:lpstr>
      <vt:lpstr>PHC as First Line of Response</vt:lpstr>
      <vt:lpstr>Equity During Emergencies</vt:lpstr>
      <vt:lpstr>Reflection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3</cp:revision>
  <dcterms:created xsi:type="dcterms:W3CDTF">2025-11-22T16:28:43Z</dcterms:created>
  <dcterms:modified xsi:type="dcterms:W3CDTF">2025-11-22T18:30:48Z</dcterms:modified>
</cp:coreProperties>
</file>